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69" r:id="rId3"/>
    <p:sldId id="257" r:id="rId4"/>
    <p:sldId id="258" r:id="rId5"/>
    <p:sldId id="259" r:id="rId6"/>
    <p:sldId id="265" r:id="rId7"/>
    <p:sldId id="266" r:id="rId8"/>
    <p:sldId id="267" r:id="rId9"/>
    <p:sldId id="260" r:id="rId10"/>
    <p:sldId id="261" r:id="rId11"/>
    <p:sldId id="262" r:id="rId12"/>
    <p:sldId id="263" r:id="rId13"/>
    <p:sldId id="268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106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3762A8-AA9B-436E-9610-F66E08997D49}" type="datetimeFigureOut">
              <a:rPr lang="pt-BR" smtClean="0"/>
              <a:t>26/11/2015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331EC3-C3D6-4BF7-92D8-9E8E0BE5456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99598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331EC3-C3D6-4BF7-92D8-9E8E0BE54564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2401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F5A5D-9AC8-40A6-B58F-753A63030DD7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3484A-7E4B-42A8-8A39-CCE0A3962459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5F14C-BE31-463F-AACF-8D71A2E92A28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E6D7-2E83-49E2-9DEE-BECA22082C34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AE576-7192-46CB-8882-32FC97CF10E6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3CD7C-76E2-47FC-AAB1-69A12E5E4F2F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1D530-32EA-4274-A729-CB7A4AF45F7D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4FA31-4E84-4701-83E8-8666F9F7F3B6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15080-69A0-43BA-B1DE-44A20D445AA5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ECB7EF4-E423-4479-98BE-B58BF19A18B6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F09B10-CF91-4AA7-A946-E135FAA6667F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91D3F3D-29FB-46A6-9BDF-474A32FFD0A8}" type="datetime1">
              <a:rPr lang="en-US" smtClean="0"/>
              <a:t>11/26/2015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Iluminação e Textura: Nave Enterprise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97280" y="4443662"/>
            <a:ext cx="10058400" cy="1796717"/>
          </a:xfrm>
        </p:spPr>
        <p:txBody>
          <a:bodyPr>
            <a:normAutofit fontScale="92500" lnSpcReduction="10000"/>
          </a:bodyPr>
          <a:lstStyle/>
          <a:p>
            <a:r>
              <a:rPr lang="pt-BR" dirty="0" smtClean="0"/>
              <a:t>Universidade Estadual de Mato Grosso do Sul</a:t>
            </a:r>
          </a:p>
          <a:p>
            <a:r>
              <a:rPr lang="pt-BR" dirty="0"/>
              <a:t>Computação Gráfica</a:t>
            </a:r>
          </a:p>
          <a:p>
            <a:r>
              <a:rPr lang="pt-BR" dirty="0"/>
              <a:t>Rodolpho Pivetta Sabino</a:t>
            </a:r>
          </a:p>
          <a:p>
            <a:pPr algn="ctr"/>
            <a:r>
              <a:rPr lang="pt-BR" dirty="0" smtClean="0"/>
              <a:t>2015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879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Modelo </a:t>
            </a:r>
            <a:r>
              <a:rPr lang="pt-BR" dirty="0" err="1" smtClean="0"/>
              <a:t>texturizado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// retângulo de base 60 e lado 30</a:t>
            </a:r>
          </a:p>
          <a:p>
            <a:r>
              <a:rPr lang="pt-BR" sz="2400" dirty="0" err="1" smtClean="0"/>
              <a:t>glBegin</a:t>
            </a:r>
            <a:r>
              <a:rPr lang="pt-BR" sz="2400" dirty="0" smtClean="0"/>
              <a:t>(GL_POLYGON</a:t>
            </a:r>
            <a:r>
              <a:rPr lang="pt-BR" sz="2400" dirty="0"/>
              <a:t>);</a:t>
            </a:r>
          </a:p>
          <a:p>
            <a:r>
              <a:rPr lang="pt-BR" sz="2400" dirty="0"/>
              <a:t> </a:t>
            </a:r>
            <a:r>
              <a:rPr lang="pt-BR" sz="2400" dirty="0" smtClean="0"/>
              <a:t>   </a:t>
            </a:r>
            <a:r>
              <a:rPr lang="pt-BR" sz="2400" dirty="0"/>
              <a:t>glTexCoord2f(0.0, 0.0</a:t>
            </a:r>
            <a:r>
              <a:rPr lang="pt-BR" sz="2400" dirty="0" smtClean="0"/>
              <a:t>); glVertex3f</a:t>
            </a:r>
            <a:r>
              <a:rPr lang="pt-BR" sz="2400" dirty="0"/>
              <a:t>(-30.0, -15.0, -15.0);</a:t>
            </a:r>
          </a:p>
          <a:p>
            <a:r>
              <a:rPr lang="pt-BR" sz="2400" dirty="0" smtClean="0"/>
              <a:t>    glTexCoord2f(1.0</a:t>
            </a:r>
            <a:r>
              <a:rPr lang="pt-BR" sz="2400" dirty="0"/>
              <a:t>, 0.0</a:t>
            </a:r>
            <a:r>
              <a:rPr lang="pt-BR" sz="2400" dirty="0" smtClean="0"/>
              <a:t>); glVertex3f(30.0</a:t>
            </a:r>
            <a:r>
              <a:rPr lang="pt-BR" sz="2400" dirty="0"/>
              <a:t>, -15.0, -15.0);</a:t>
            </a:r>
          </a:p>
          <a:p>
            <a:r>
              <a:rPr lang="pt-BR" sz="2400" dirty="0" smtClean="0"/>
              <a:t>    glTexCoord2f(1.0</a:t>
            </a:r>
            <a:r>
              <a:rPr lang="pt-BR" sz="2400" dirty="0"/>
              <a:t>, 1.0</a:t>
            </a:r>
            <a:r>
              <a:rPr lang="pt-BR" sz="2400" dirty="0" smtClean="0"/>
              <a:t>); glVertex3f(30.0</a:t>
            </a:r>
            <a:r>
              <a:rPr lang="pt-BR" sz="2400" dirty="0"/>
              <a:t>, 15.0, -15.0);</a:t>
            </a:r>
          </a:p>
          <a:p>
            <a:r>
              <a:rPr lang="pt-BR" sz="2400" dirty="0" smtClean="0"/>
              <a:t>    glTexCoord2f(0.0</a:t>
            </a:r>
            <a:r>
              <a:rPr lang="pt-BR" sz="2400" dirty="0"/>
              <a:t>, 1.0</a:t>
            </a:r>
            <a:r>
              <a:rPr lang="pt-BR" sz="2400" dirty="0" smtClean="0"/>
              <a:t>); glVertex3f</a:t>
            </a:r>
            <a:r>
              <a:rPr lang="pt-BR" sz="2400" dirty="0"/>
              <a:t>(-30.0, 15.0, -15.0);</a:t>
            </a:r>
          </a:p>
          <a:p>
            <a:r>
              <a:rPr lang="pt-BR" sz="2400" dirty="0" err="1" smtClean="0"/>
              <a:t>glEnd</a:t>
            </a:r>
            <a:r>
              <a:rPr lang="pt-BR" sz="2400" dirty="0"/>
              <a:t>();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77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Texturas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37360"/>
            <a:ext cx="5676063" cy="2838032"/>
          </a:xfrm>
        </p:spPr>
      </p:pic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8922" y="1737360"/>
            <a:ext cx="3336758" cy="3336758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2709238" y="4580568"/>
            <a:ext cx="2452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Plano de fundo: estrelas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8658612" y="5074118"/>
            <a:ext cx="165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Textura da nave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4211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 final com textura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903" y="1846263"/>
            <a:ext cx="7648520" cy="4022725"/>
          </a:xfrm>
        </p:spPr>
      </p:pic>
    </p:spTree>
    <p:extLst>
      <p:ext uri="{BB962C8B-B14F-4D97-AF65-F5344CB8AC3E}">
        <p14:creationId xmlns:p14="http://schemas.microsoft.com/office/powerpoint/2010/main" val="4277121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 final com textura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903" y="1846263"/>
            <a:ext cx="7648520" cy="4022725"/>
          </a:xfrm>
        </p:spPr>
      </p:pic>
    </p:spTree>
    <p:extLst>
      <p:ext uri="{BB962C8B-B14F-4D97-AF65-F5344CB8AC3E}">
        <p14:creationId xmlns:p14="http://schemas.microsoft.com/office/powerpoint/2010/main" val="296446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Obrigado!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06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Nave Enterprise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962" y="1845735"/>
            <a:ext cx="6437377" cy="402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33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Configurações iniciais: Iluminação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 err="1"/>
              <a:t>GLfloat</a:t>
            </a:r>
            <a:r>
              <a:rPr lang="pt-BR" sz="2400" dirty="0"/>
              <a:t> </a:t>
            </a:r>
            <a:r>
              <a:rPr lang="pt-BR" sz="2400" dirty="0" err="1"/>
              <a:t>luzAmbiente</a:t>
            </a:r>
            <a:r>
              <a:rPr lang="pt-BR" sz="2400" dirty="0"/>
              <a:t>[] = {0.3, 0.3, 0.3, 1.0};</a:t>
            </a:r>
          </a:p>
          <a:p>
            <a:r>
              <a:rPr lang="pt-BR" sz="2400" dirty="0" err="1" smtClean="0"/>
              <a:t>GLfloat</a:t>
            </a:r>
            <a:r>
              <a:rPr lang="pt-BR" sz="2400" dirty="0" smtClean="0"/>
              <a:t> </a:t>
            </a:r>
            <a:r>
              <a:rPr lang="pt-BR" sz="2400" dirty="0" err="1"/>
              <a:t>luzDifusa</a:t>
            </a:r>
            <a:r>
              <a:rPr lang="pt-BR" sz="2400" dirty="0"/>
              <a:t>[] = {1.0, 1.0, 1.0, 1.0</a:t>
            </a:r>
            <a:r>
              <a:rPr lang="pt-BR" sz="2400" dirty="0" smtClean="0"/>
              <a:t>}; </a:t>
            </a:r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 // padrão</a:t>
            </a:r>
            <a:endParaRPr lang="pt-BR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pt-BR" sz="2400" dirty="0" err="1" smtClean="0"/>
              <a:t>GLfloat</a:t>
            </a:r>
            <a:r>
              <a:rPr lang="pt-BR" sz="2400" dirty="0" smtClean="0"/>
              <a:t> </a:t>
            </a:r>
            <a:r>
              <a:rPr lang="pt-BR" sz="2400" dirty="0" err="1"/>
              <a:t>luzEspecular</a:t>
            </a:r>
            <a:r>
              <a:rPr lang="pt-BR" sz="2400" dirty="0"/>
              <a:t>[] = {1.0, 1.0, 1.0, 1.0</a:t>
            </a:r>
            <a:r>
              <a:rPr lang="pt-BR" sz="2400" dirty="0" smtClean="0"/>
              <a:t>};  </a:t>
            </a:r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// padrão</a:t>
            </a:r>
            <a:endParaRPr lang="pt-BR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pt-BR" sz="2400" dirty="0" err="1" smtClean="0"/>
              <a:t>GLfloat</a:t>
            </a:r>
            <a:r>
              <a:rPr lang="pt-BR" sz="2400" dirty="0" smtClean="0"/>
              <a:t> </a:t>
            </a:r>
            <a:r>
              <a:rPr lang="pt-BR" sz="2400" dirty="0" err="1"/>
              <a:t>posicaoLuz</a:t>
            </a:r>
            <a:r>
              <a:rPr lang="pt-BR" sz="2400" dirty="0"/>
              <a:t>[] = {0.0, 1.0, 2.0, 0.0};</a:t>
            </a:r>
          </a:p>
          <a:p>
            <a:r>
              <a:rPr lang="pt-BR" sz="2400" dirty="0" err="1" smtClean="0"/>
              <a:t>GLfloat</a:t>
            </a:r>
            <a:r>
              <a:rPr lang="pt-BR" sz="2400" dirty="0" smtClean="0"/>
              <a:t> </a:t>
            </a:r>
            <a:r>
              <a:rPr lang="pt-BR" sz="2400" dirty="0" err="1"/>
              <a:t>especularidade</a:t>
            </a:r>
            <a:r>
              <a:rPr lang="pt-BR" sz="2400" dirty="0"/>
              <a:t>[] = {1.0, 1.0, 1.0, 1.0};</a:t>
            </a:r>
          </a:p>
          <a:p>
            <a:r>
              <a:rPr lang="pt-BR" sz="2400" dirty="0" err="1" smtClean="0"/>
              <a:t>GLint</a:t>
            </a:r>
            <a:r>
              <a:rPr lang="pt-BR" sz="2400" dirty="0" smtClean="0"/>
              <a:t> </a:t>
            </a:r>
            <a:r>
              <a:rPr lang="pt-BR" sz="2400" dirty="0" err="1"/>
              <a:t>especMaterial</a:t>
            </a:r>
            <a:r>
              <a:rPr lang="pt-BR" sz="2400" dirty="0"/>
              <a:t> = 50.0;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z="1200" smtClean="0"/>
              <a:t>3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5215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Definição dos Parâmetros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solidFill>
                  <a:schemeClr val="bg1">
                    <a:lumMod val="50000"/>
                  </a:schemeClr>
                </a:solidFill>
              </a:rPr>
              <a:t>// Define a refletância do </a:t>
            </a:r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material - padrão</a:t>
            </a:r>
            <a:endParaRPr lang="pt-BR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pt-BR" sz="2400" dirty="0" err="1" smtClean="0"/>
              <a:t>glMaterialfv</a:t>
            </a:r>
            <a:r>
              <a:rPr lang="pt-BR" sz="2400" dirty="0" smtClean="0"/>
              <a:t>(GL_FRONT, GL_SPECULAR</a:t>
            </a:r>
            <a:r>
              <a:rPr lang="pt-BR" sz="2400" dirty="0"/>
              <a:t>, </a:t>
            </a:r>
            <a:r>
              <a:rPr lang="pt-BR" sz="2400" dirty="0" err="1"/>
              <a:t>especularidade</a:t>
            </a:r>
            <a:r>
              <a:rPr lang="pt-BR" sz="2400" dirty="0"/>
              <a:t>);</a:t>
            </a:r>
          </a:p>
          <a:p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// </a:t>
            </a:r>
            <a:r>
              <a:rPr lang="pt-BR" sz="2400" dirty="0">
                <a:solidFill>
                  <a:schemeClr val="bg1">
                    <a:lumMod val="50000"/>
                  </a:schemeClr>
                </a:solidFill>
              </a:rPr>
              <a:t>Define a concentração do brilho</a:t>
            </a:r>
          </a:p>
          <a:p>
            <a:r>
              <a:rPr lang="pt-BR" sz="2400" dirty="0" err="1" smtClean="0"/>
              <a:t>glMateriali</a:t>
            </a:r>
            <a:r>
              <a:rPr lang="pt-BR" sz="2400" dirty="0" smtClean="0"/>
              <a:t>(GL_FRONT, GL_SHININESS, </a:t>
            </a:r>
            <a:r>
              <a:rPr lang="pt-BR" sz="2400" dirty="0" err="1" smtClean="0"/>
              <a:t>especMaterial</a:t>
            </a:r>
            <a:r>
              <a:rPr lang="pt-BR" sz="2400" dirty="0" smtClean="0"/>
              <a:t>);</a:t>
            </a:r>
          </a:p>
          <a:p>
            <a:r>
              <a:rPr lang="pt-BR" sz="2400" dirty="0">
                <a:solidFill>
                  <a:schemeClr val="bg1">
                    <a:lumMod val="50000"/>
                  </a:schemeClr>
                </a:solidFill>
              </a:rPr>
              <a:t>//Habilita o uso de iluminação</a:t>
            </a:r>
          </a:p>
          <a:p>
            <a:r>
              <a:rPr lang="pt-BR" sz="2400" dirty="0" err="1" smtClean="0"/>
              <a:t>glEnable</a:t>
            </a:r>
            <a:r>
              <a:rPr lang="pt-BR" sz="2400" dirty="0" smtClean="0"/>
              <a:t>(GL_LIGHTING</a:t>
            </a:r>
            <a:r>
              <a:rPr lang="pt-BR" sz="2400" dirty="0"/>
              <a:t>);</a:t>
            </a:r>
          </a:p>
          <a:p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// </a:t>
            </a:r>
            <a:r>
              <a:rPr lang="pt-BR" sz="2400" dirty="0">
                <a:solidFill>
                  <a:schemeClr val="bg1">
                    <a:lumMod val="50000"/>
                  </a:schemeClr>
                </a:solidFill>
              </a:rPr>
              <a:t>Habilita a luz de número 0</a:t>
            </a:r>
          </a:p>
          <a:p>
            <a:r>
              <a:rPr lang="pt-BR" sz="2400" dirty="0" err="1" smtClean="0"/>
              <a:t>glEnable</a:t>
            </a:r>
            <a:r>
              <a:rPr lang="pt-BR" sz="2400" dirty="0" smtClean="0"/>
              <a:t>(GL_LIGHT0</a:t>
            </a:r>
            <a:r>
              <a:rPr lang="pt-BR" sz="2400" dirty="0"/>
              <a:t>);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274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Definição dos Parâmetros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solidFill>
                  <a:schemeClr val="bg1">
                    <a:lumMod val="50000"/>
                  </a:schemeClr>
                </a:solidFill>
              </a:rPr>
              <a:t>// Ativa o uso da luz ambiente</a:t>
            </a:r>
          </a:p>
          <a:p>
            <a:r>
              <a:rPr lang="pt-BR" sz="2400" dirty="0" err="1" smtClean="0"/>
              <a:t>glLightModelfv</a:t>
            </a:r>
            <a:r>
              <a:rPr lang="pt-BR" sz="2400" dirty="0" smtClean="0"/>
              <a:t>(GL_LIGHT_MODEL_AMBIENT</a:t>
            </a:r>
            <a:r>
              <a:rPr lang="pt-BR" sz="2400" dirty="0"/>
              <a:t>, </a:t>
            </a:r>
            <a:r>
              <a:rPr lang="pt-BR" sz="2400" dirty="0" err="1"/>
              <a:t>luzAmbiente</a:t>
            </a:r>
            <a:r>
              <a:rPr lang="pt-BR" sz="2400" dirty="0"/>
              <a:t>);</a:t>
            </a:r>
          </a:p>
          <a:p>
            <a:pPr marL="0" indent="0">
              <a:buNone/>
            </a:pPr>
            <a:r>
              <a:rPr lang="pt-BR" sz="2400" dirty="0" smtClean="0"/>
              <a:t> </a:t>
            </a:r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// </a:t>
            </a:r>
            <a:r>
              <a:rPr lang="pt-BR" sz="2400" dirty="0">
                <a:solidFill>
                  <a:schemeClr val="bg1">
                    <a:lumMod val="50000"/>
                  </a:schemeClr>
                </a:solidFill>
              </a:rPr>
              <a:t>Define os parâmetros da luz de número 0</a:t>
            </a:r>
          </a:p>
          <a:p>
            <a:r>
              <a:rPr lang="pt-BR" sz="2400" dirty="0" err="1" smtClean="0"/>
              <a:t>glLightfv</a:t>
            </a:r>
            <a:r>
              <a:rPr lang="pt-BR" sz="2400" dirty="0" smtClean="0"/>
              <a:t>(GL_LIGHT0</a:t>
            </a:r>
            <a:r>
              <a:rPr lang="pt-BR" sz="2400" dirty="0"/>
              <a:t>, GL_AMBIENT, </a:t>
            </a:r>
            <a:r>
              <a:rPr lang="pt-BR" sz="2400" dirty="0" err="1"/>
              <a:t>luzAmbiente</a:t>
            </a:r>
            <a:r>
              <a:rPr lang="pt-BR" sz="2400" dirty="0"/>
              <a:t>);</a:t>
            </a:r>
          </a:p>
          <a:p>
            <a:r>
              <a:rPr lang="pt-BR" sz="2400" dirty="0" err="1" smtClean="0"/>
              <a:t>glLightfv</a:t>
            </a:r>
            <a:r>
              <a:rPr lang="pt-BR" sz="2400" dirty="0" smtClean="0"/>
              <a:t>(GL_LIGHT0</a:t>
            </a:r>
            <a:r>
              <a:rPr lang="pt-BR" sz="2400" dirty="0"/>
              <a:t>, GL_DIFFUSE, </a:t>
            </a:r>
            <a:r>
              <a:rPr lang="pt-BR" sz="2400" dirty="0" err="1"/>
              <a:t>luzDifusa</a:t>
            </a:r>
            <a:r>
              <a:rPr lang="pt-BR" sz="2400" dirty="0"/>
              <a:t>);</a:t>
            </a:r>
          </a:p>
          <a:p>
            <a:r>
              <a:rPr lang="pt-BR" sz="2400" dirty="0" err="1" smtClean="0"/>
              <a:t>glLightfv</a:t>
            </a:r>
            <a:r>
              <a:rPr lang="pt-BR" sz="2400" dirty="0" smtClean="0"/>
              <a:t>(GL_LIGHT0</a:t>
            </a:r>
            <a:r>
              <a:rPr lang="pt-BR" sz="2400" dirty="0"/>
              <a:t>, GL_SPECULAR, </a:t>
            </a:r>
            <a:r>
              <a:rPr lang="pt-BR" sz="2400" dirty="0" err="1"/>
              <a:t>luzEspecular</a:t>
            </a:r>
            <a:r>
              <a:rPr lang="pt-BR" sz="2400" dirty="0"/>
              <a:t>);</a:t>
            </a:r>
          </a:p>
          <a:p>
            <a:r>
              <a:rPr lang="pt-BR" sz="2400" dirty="0" err="1" smtClean="0"/>
              <a:t>glLightfv</a:t>
            </a:r>
            <a:r>
              <a:rPr lang="pt-BR" sz="2400" dirty="0" smtClean="0"/>
              <a:t>(GL_LIGHT0</a:t>
            </a:r>
            <a:r>
              <a:rPr lang="pt-BR" sz="2400" dirty="0"/>
              <a:t>, GL_POSITION, </a:t>
            </a:r>
            <a:r>
              <a:rPr lang="pt-BR" sz="2400" dirty="0" err="1"/>
              <a:t>posicaoLuz</a:t>
            </a:r>
            <a:r>
              <a:rPr lang="pt-BR" sz="2400" dirty="0"/>
              <a:t>);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610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 final com iluminação</a:t>
            </a:r>
            <a:endParaRPr lang="pt-BR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903" y="1846263"/>
            <a:ext cx="7648520" cy="4022725"/>
          </a:xfrm>
        </p:spPr>
      </p:pic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87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 final com iluminação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903" y="1846263"/>
            <a:ext cx="7648520" cy="4022725"/>
          </a:xfrm>
        </p:spPr>
      </p:pic>
    </p:spTree>
    <p:extLst>
      <p:ext uri="{BB962C8B-B14F-4D97-AF65-F5344CB8AC3E}">
        <p14:creationId xmlns:p14="http://schemas.microsoft.com/office/powerpoint/2010/main" val="133728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Resultado final com iluminação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1903" y="1846263"/>
            <a:ext cx="7648520" cy="4022725"/>
          </a:xfrm>
        </p:spPr>
      </p:pic>
    </p:spTree>
    <p:extLst>
      <p:ext uri="{BB962C8B-B14F-4D97-AF65-F5344CB8AC3E}">
        <p14:creationId xmlns:p14="http://schemas.microsoft.com/office/powerpoint/2010/main" val="174511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Configurações iniciais: Textura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 err="1"/>
              <a:t>static</a:t>
            </a:r>
            <a:r>
              <a:rPr lang="pt-BR" sz="2400" dirty="0"/>
              <a:t> </a:t>
            </a:r>
            <a:r>
              <a:rPr lang="pt-BR" sz="2400" dirty="0" err="1"/>
              <a:t>unsigned</a:t>
            </a:r>
            <a:r>
              <a:rPr lang="pt-BR" sz="2400" dirty="0"/>
              <a:t> </a:t>
            </a:r>
            <a:r>
              <a:rPr lang="pt-BR" sz="2400" dirty="0" err="1"/>
              <a:t>int</a:t>
            </a:r>
            <a:r>
              <a:rPr lang="pt-BR" sz="2400" dirty="0"/>
              <a:t> </a:t>
            </a:r>
            <a:r>
              <a:rPr lang="pt-BR" sz="2400" dirty="0" err="1"/>
              <a:t>texture</a:t>
            </a:r>
            <a:r>
              <a:rPr lang="pt-BR" sz="2400" dirty="0"/>
              <a:t>[1</a:t>
            </a:r>
            <a:r>
              <a:rPr lang="pt-BR" sz="2400" dirty="0" smtClean="0"/>
              <a:t>];  </a:t>
            </a:r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// apenas uma textura</a:t>
            </a:r>
            <a:endParaRPr lang="pt-BR" sz="2400" dirty="0" smtClean="0"/>
          </a:p>
          <a:p>
            <a:r>
              <a:rPr lang="pt-BR" sz="2400" dirty="0" err="1"/>
              <a:t>glGenTextures</a:t>
            </a:r>
            <a:r>
              <a:rPr lang="pt-BR" sz="2400" dirty="0"/>
              <a:t>(2, </a:t>
            </a:r>
            <a:r>
              <a:rPr lang="pt-BR" sz="2400" dirty="0" err="1"/>
              <a:t>texture</a:t>
            </a:r>
            <a:r>
              <a:rPr lang="pt-BR" sz="2400" dirty="0"/>
              <a:t>);</a:t>
            </a:r>
          </a:p>
          <a:p>
            <a:r>
              <a:rPr lang="pt-BR" sz="2400" dirty="0" err="1" smtClean="0"/>
              <a:t>LoadTexture</a:t>
            </a:r>
            <a:r>
              <a:rPr lang="pt-BR" sz="2400" dirty="0" smtClean="0"/>
              <a:t>();  </a:t>
            </a:r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// carrega o arquivo de imagem .</a:t>
            </a:r>
            <a:r>
              <a:rPr lang="pt-BR" sz="2400" dirty="0" err="1" smtClean="0">
                <a:solidFill>
                  <a:schemeClr val="bg1">
                    <a:lumMod val="50000"/>
                  </a:schemeClr>
                </a:solidFill>
              </a:rPr>
              <a:t>bmp</a:t>
            </a:r>
            <a:endParaRPr lang="pt-BR" sz="2400" dirty="0"/>
          </a:p>
          <a:p>
            <a:r>
              <a:rPr lang="pt-BR" sz="2400" dirty="0" err="1" smtClean="0"/>
              <a:t>glBindTexture</a:t>
            </a:r>
            <a:r>
              <a:rPr lang="pt-BR" sz="2400" dirty="0" smtClean="0"/>
              <a:t>(GL_TEXTURE_2D</a:t>
            </a:r>
            <a:r>
              <a:rPr lang="pt-BR" sz="2400" dirty="0"/>
              <a:t>, </a:t>
            </a:r>
            <a:r>
              <a:rPr lang="pt-BR" sz="2400" dirty="0" err="1"/>
              <a:t>texture</a:t>
            </a:r>
            <a:r>
              <a:rPr lang="pt-BR" sz="2400" dirty="0"/>
              <a:t>[0</a:t>
            </a:r>
            <a:r>
              <a:rPr lang="pt-BR" sz="2400" dirty="0" smtClean="0"/>
              <a:t>]);  </a:t>
            </a:r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// vincula a textura 0</a:t>
            </a:r>
            <a:endParaRPr lang="pt-BR" sz="2400" dirty="0" smtClean="0"/>
          </a:p>
          <a:p>
            <a:r>
              <a:rPr lang="pt-BR" sz="2400" dirty="0" smtClean="0">
                <a:solidFill>
                  <a:schemeClr val="bg1">
                    <a:lumMod val="50000"/>
                  </a:schemeClr>
                </a:solidFill>
              </a:rPr>
              <a:t>// define os parâmetros de ambiente da textura</a:t>
            </a:r>
            <a:endParaRPr lang="pt-BR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pt-BR" sz="2400" dirty="0" err="1" smtClean="0"/>
              <a:t>glTexEnvf</a:t>
            </a:r>
            <a:r>
              <a:rPr lang="pt-BR" sz="2400" dirty="0" smtClean="0"/>
              <a:t>(GL_TEXTURE_ENV</a:t>
            </a:r>
            <a:r>
              <a:rPr lang="pt-BR" sz="2400" dirty="0"/>
              <a:t>, GL_TEXTURE_ENV_MODE, GL_MODULATE);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16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iva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54</TotalTime>
  <Words>356</Words>
  <Application>Microsoft Office PowerPoint</Application>
  <PresentationFormat>Widescreen</PresentationFormat>
  <Paragraphs>68</Paragraphs>
  <Slides>14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7" baseType="lpstr">
      <vt:lpstr>Calibri</vt:lpstr>
      <vt:lpstr>Calibri Light</vt:lpstr>
      <vt:lpstr>Retrospectiva</vt:lpstr>
      <vt:lpstr>Iluminação e Textura: Nave Enterprise</vt:lpstr>
      <vt:lpstr>Nave Enterprise</vt:lpstr>
      <vt:lpstr>Configurações iniciais: Iluminação</vt:lpstr>
      <vt:lpstr>Definição dos Parâmetros</vt:lpstr>
      <vt:lpstr>Definição dos Parâmetros</vt:lpstr>
      <vt:lpstr>Resultado final com iluminação</vt:lpstr>
      <vt:lpstr>Resultado final com iluminação</vt:lpstr>
      <vt:lpstr>Resultado final com iluminação</vt:lpstr>
      <vt:lpstr>Configurações iniciais: Textura</vt:lpstr>
      <vt:lpstr>Modelo texturizado</vt:lpstr>
      <vt:lpstr>Texturas</vt:lpstr>
      <vt:lpstr>Resultado final com textura</vt:lpstr>
      <vt:lpstr>Resultado final com textura</vt:lpstr>
      <vt:lpstr>Obrigado!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Iluminação: Nave Enterprise</dc:title>
  <dc:creator>Rodolpho</dc:creator>
  <cp:lastModifiedBy>Rodolpho</cp:lastModifiedBy>
  <cp:revision>7</cp:revision>
  <dcterms:created xsi:type="dcterms:W3CDTF">2015-11-26T11:56:01Z</dcterms:created>
  <dcterms:modified xsi:type="dcterms:W3CDTF">2015-11-26T18:31:50Z</dcterms:modified>
</cp:coreProperties>
</file>

<file path=docProps/thumbnail.jpeg>
</file>